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lastRow>
    <a:firstRow>
      <a:tcTxStyle b="off" i="off">
        <a:font>
          <a:latin typeface="Palatino"/>
          <a:ea typeface="Palatino"/>
          <a:cs typeface="Palatino"/>
        </a:font>
        <a:srgbClr val="FFFFFF"/>
      </a:tcTxStyle>
      <a:tcStyle>
        <a:tcBdr>
          <a:left>
            <a:ln w="12700" cap="flat">
              <a:solidFill>
                <a:srgbClr val="C9C3BA"/>
              </a:solidFill>
              <a:prstDash val="solid"/>
              <a:miter lim="400000"/>
            </a:ln>
          </a:left>
          <a:right>
            <a:ln w="12700" cap="flat">
              <a:solidFill>
                <a:srgbClr val="C9C3BA"/>
              </a:solidFill>
              <a:prstDash val="solid"/>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solidFill>
                <a:srgbClr val="C9C3BA"/>
              </a:solidFill>
              <a:prstDash val="solid"/>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b="def" i="def"/>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Заголовок и подзаголовок">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Линия"/>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Линия"/>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5" name="Линия"/>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6" name="Заголовок"/>
          <p:cNvSpPr txBox="1"/>
          <p:nvPr>
            <p:ph type="body" sz="quarter" idx="21"/>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Заголовок</a:t>
            </a:r>
          </a:p>
        </p:txBody>
      </p:sp>
      <p:sp>
        <p:nvSpPr>
          <p:cNvPr id="17" name="Текст заголовка"/>
          <p:cNvSpPr txBox="1"/>
          <p:nvPr>
            <p:ph type="title"/>
          </p:nvPr>
        </p:nvSpPr>
        <p:spPr>
          <a:xfrm>
            <a:off x="952500" y="5829300"/>
            <a:ext cx="13500100" cy="3340100"/>
          </a:xfrm>
          <a:prstGeom prst="rect">
            <a:avLst/>
          </a:prstGeom>
        </p:spPr>
        <p:txBody>
          <a:bodyPr/>
          <a:lstStyle>
            <a:lvl1pPr algn="l"/>
          </a:lstStyle>
          <a:p>
            <a:pPr/>
            <a:r>
              <a:t>Текст заголовка</a:t>
            </a:r>
          </a:p>
        </p:txBody>
      </p:sp>
      <p:sp>
        <p:nvSpPr>
          <p:cNvPr id="18" name="Уровень текста 1…"/>
          <p:cNvSpPr txBox="1"/>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Цитата">
    <p:spTree>
      <p:nvGrpSpPr>
        <p:cNvPr id="1" name=""/>
        <p:cNvGrpSpPr/>
        <p:nvPr/>
      </p:nvGrpSpPr>
      <p:grpSpPr>
        <a:xfrm>
          <a:off x="0" y="0"/>
          <a:ext cx="0" cy="0"/>
          <a:chOff x="0" y="0"/>
          <a:chExt cx="0" cy="0"/>
        </a:xfrm>
      </p:grpSpPr>
      <p:sp>
        <p:nvSpPr>
          <p:cNvPr id="111" name="— Иван Арсентьев"/>
          <p:cNvSpPr txBox="1"/>
          <p:nvPr>
            <p:ph type="body" sz="quarter" idx="21"/>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i="1" sz="4200"/>
            </a:lvl1pPr>
          </a:lstStyle>
          <a:p>
            <a:pPr/>
            <a:r>
              <a:t>— Иван Арсентьев</a:t>
            </a:r>
          </a:p>
        </p:txBody>
      </p:sp>
      <p:sp>
        <p:nvSpPr>
          <p:cNvPr id="112" name="«Место ввода цитаты»."/>
          <p:cNvSpPr txBox="1"/>
          <p:nvPr>
            <p:ph type="body" sz="quarter" idx="22"/>
          </p:nvPr>
        </p:nvSpPr>
        <p:spPr>
          <a:xfrm>
            <a:off x="2374900" y="6000750"/>
            <a:ext cx="19621500" cy="939800"/>
          </a:xfrm>
          <a:prstGeom prst="rect">
            <a:avLst/>
          </a:prstGeom>
        </p:spPr>
        <p:txBody>
          <a:bodyPr>
            <a:spAutoFit/>
          </a:bodyPr>
          <a:lstStyle>
            <a:lvl1pPr marL="0" indent="0" algn="ctr">
              <a:spcBef>
                <a:spcPts val="0"/>
              </a:spcBef>
              <a:buClrTx/>
              <a:buSzTx/>
              <a:buFontTx/>
              <a:buNone/>
            </a:lvl1pPr>
          </a:lstStyle>
          <a:p>
            <a:pPr/>
            <a:r>
              <a:t>«Место ввода цитаты».</a:t>
            </a:r>
          </a:p>
        </p:txBody>
      </p:sp>
      <p:sp>
        <p:nvSpPr>
          <p:cNvPr id="113"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Фото">
    <p:spTree>
      <p:nvGrpSpPr>
        <p:cNvPr id="1" name=""/>
        <p:cNvGrpSpPr/>
        <p:nvPr/>
      </p:nvGrpSpPr>
      <p:grpSpPr>
        <a:xfrm>
          <a:off x="0" y="0"/>
          <a:ext cx="0" cy="0"/>
          <a:chOff x="0" y="0"/>
          <a:chExt cx="0" cy="0"/>
        </a:xfrm>
      </p:grpSpPr>
      <p:sp>
        <p:nvSpPr>
          <p:cNvPr id="120" name="Изображение"/>
          <p:cNvSpPr/>
          <p:nvPr>
            <p:ph type="pic" idx="21"/>
          </p:nvPr>
        </p:nvSpPr>
        <p:spPr>
          <a:xfrm>
            <a:off x="0" y="-2654300"/>
            <a:ext cx="24384000" cy="17153467"/>
          </a:xfrm>
          <a:prstGeom prst="rect">
            <a:avLst/>
          </a:prstGeom>
        </p:spPr>
        <p:txBody>
          <a:bodyPr lIns="91439" tIns="45719" rIns="91439" bIns="45719" anchor="t">
            <a:noAutofit/>
          </a:bodyPr>
          <a:lstStyle/>
          <a:p>
            <a:pPr/>
          </a:p>
        </p:txBody>
      </p:sp>
      <p:sp>
        <p:nvSpPr>
          <p:cNvPr id="12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Пустой">
    <p:spTree>
      <p:nvGrpSpPr>
        <p:cNvPr id="1" name=""/>
        <p:cNvGrpSpPr/>
        <p:nvPr/>
      </p:nvGrpSpPr>
      <p:grpSpPr>
        <a:xfrm>
          <a:off x="0" y="0"/>
          <a:ext cx="0" cy="0"/>
          <a:chOff x="0" y="0"/>
          <a:chExt cx="0" cy="0"/>
        </a:xfrm>
      </p:grpSpPr>
      <p:sp>
        <p:nvSpPr>
          <p:cNvPr id="128"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Фото — горизонтально">
    <p:spTree>
      <p:nvGrpSpPr>
        <p:cNvPr id="1" name=""/>
        <p:cNvGrpSpPr/>
        <p:nvPr/>
      </p:nvGrpSpPr>
      <p:grpSpPr>
        <a:xfrm>
          <a:off x="0" y="0"/>
          <a:ext cx="0" cy="0"/>
          <a:chOff x="0" y="0"/>
          <a:chExt cx="0" cy="0"/>
        </a:xfrm>
      </p:grpSpPr>
      <p:sp>
        <p:nvSpPr>
          <p:cNvPr id="26" name="Линия"/>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7" name="Линия"/>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8" name="Линия"/>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9" name="Линия"/>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0" name="Заголовок"/>
          <p:cNvSpPr txBox="1"/>
          <p:nvPr>
            <p:ph type="body" sz="quarter" idx="21"/>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Заголовок</a:t>
            </a:r>
          </a:p>
        </p:txBody>
      </p:sp>
      <p:sp>
        <p:nvSpPr>
          <p:cNvPr id="31" name="Изображение"/>
          <p:cNvSpPr/>
          <p:nvPr>
            <p:ph type="pic" idx="22"/>
          </p:nvPr>
        </p:nvSpPr>
        <p:spPr>
          <a:xfrm>
            <a:off x="952500" y="-1460500"/>
            <a:ext cx="22479000" cy="13893800"/>
          </a:xfrm>
          <a:prstGeom prst="rect">
            <a:avLst/>
          </a:prstGeom>
          <a:ln w="9525">
            <a:round/>
          </a:ln>
        </p:spPr>
        <p:txBody>
          <a:bodyPr lIns="91439" tIns="45719" rIns="91439" bIns="45719" anchor="t">
            <a:noAutofit/>
          </a:bodyPr>
          <a:lstStyle/>
          <a:p>
            <a:pPr/>
          </a:p>
        </p:txBody>
      </p:sp>
      <p:sp>
        <p:nvSpPr>
          <p:cNvPr id="32" name="Текст заголовка"/>
          <p:cNvSpPr txBox="1"/>
          <p:nvPr>
            <p:ph type="title"/>
          </p:nvPr>
        </p:nvSpPr>
        <p:spPr>
          <a:xfrm>
            <a:off x="952500" y="9398000"/>
            <a:ext cx="13500100" cy="3340100"/>
          </a:xfrm>
          <a:prstGeom prst="rect">
            <a:avLst/>
          </a:prstGeom>
        </p:spPr>
        <p:txBody>
          <a:bodyPr/>
          <a:lstStyle>
            <a:lvl1pPr algn="l"/>
          </a:lstStyle>
          <a:p>
            <a:pPr/>
            <a:r>
              <a:t>Текст заголовка</a:t>
            </a:r>
          </a:p>
        </p:txBody>
      </p:sp>
      <p:sp>
        <p:nvSpPr>
          <p:cNvPr id="33" name="Уровень текста 1…"/>
          <p:cNvSpPr txBox="1"/>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Заголовок — по центру">
    <p:spTree>
      <p:nvGrpSpPr>
        <p:cNvPr id="1" name=""/>
        <p:cNvGrpSpPr/>
        <p:nvPr/>
      </p:nvGrpSpPr>
      <p:grpSpPr>
        <a:xfrm>
          <a:off x="0" y="0"/>
          <a:ext cx="0" cy="0"/>
          <a:chOff x="0" y="0"/>
          <a:chExt cx="0" cy="0"/>
        </a:xfrm>
      </p:grpSpPr>
      <p:sp>
        <p:nvSpPr>
          <p:cNvPr id="41" name="Текст заголовка"/>
          <p:cNvSpPr txBox="1"/>
          <p:nvPr>
            <p:ph type="title"/>
          </p:nvPr>
        </p:nvSpPr>
        <p:spPr>
          <a:xfrm>
            <a:off x="952500" y="5194300"/>
            <a:ext cx="22479000" cy="3340100"/>
          </a:xfrm>
          <a:prstGeom prst="rect">
            <a:avLst/>
          </a:prstGeom>
        </p:spPr>
        <p:txBody>
          <a:bodyPr/>
          <a:lstStyle/>
          <a:p>
            <a:pPr/>
            <a:r>
              <a:t>Текст заголовка</a:t>
            </a:r>
          </a:p>
        </p:txBody>
      </p:sp>
      <p:sp>
        <p:nvSpPr>
          <p:cNvPr id="4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Фото — вертикально">
    <p:spTree>
      <p:nvGrpSpPr>
        <p:cNvPr id="1" name=""/>
        <p:cNvGrpSpPr/>
        <p:nvPr/>
      </p:nvGrpSpPr>
      <p:grpSpPr>
        <a:xfrm>
          <a:off x="0" y="0"/>
          <a:ext cx="0" cy="0"/>
          <a:chOff x="0" y="0"/>
          <a:chExt cx="0" cy="0"/>
        </a:xfrm>
      </p:grpSpPr>
      <p:sp>
        <p:nvSpPr>
          <p:cNvPr id="49" name="Линия"/>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0" name="Линия"/>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 name="Заголовок"/>
          <p:cNvSpPr txBox="1"/>
          <p:nvPr>
            <p:ph type="body" sz="quarter" idx="21"/>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i="1" sz="3200"/>
            </a:lvl1pPr>
          </a:lstStyle>
          <a:p>
            <a:pPr/>
            <a:r>
              <a:t>Заголовок</a:t>
            </a:r>
          </a:p>
        </p:txBody>
      </p:sp>
      <p:sp>
        <p:nvSpPr>
          <p:cNvPr id="52" name="Изображение"/>
          <p:cNvSpPr/>
          <p:nvPr>
            <p:ph type="pic" idx="22"/>
          </p:nvPr>
        </p:nvSpPr>
        <p:spPr>
          <a:xfrm>
            <a:off x="12534900" y="-1651000"/>
            <a:ext cx="10799069" cy="15824200"/>
          </a:xfrm>
          <a:prstGeom prst="rect">
            <a:avLst/>
          </a:prstGeom>
          <a:ln w="9525">
            <a:round/>
          </a:ln>
        </p:spPr>
        <p:txBody>
          <a:bodyPr lIns="91439" tIns="45719" rIns="91439" bIns="45719" anchor="t">
            <a:noAutofit/>
          </a:bodyPr>
          <a:lstStyle/>
          <a:p>
            <a:pPr/>
          </a:p>
        </p:txBody>
      </p:sp>
      <p:sp>
        <p:nvSpPr>
          <p:cNvPr id="53" name="Текст заголовка"/>
          <p:cNvSpPr txBox="1"/>
          <p:nvPr>
            <p:ph type="title"/>
          </p:nvPr>
        </p:nvSpPr>
        <p:spPr>
          <a:xfrm>
            <a:off x="952500" y="3975100"/>
            <a:ext cx="10642600" cy="2806700"/>
          </a:xfrm>
          <a:prstGeom prst="rect">
            <a:avLst/>
          </a:prstGeom>
        </p:spPr>
        <p:txBody>
          <a:bodyPr/>
          <a:lstStyle>
            <a:lvl1pPr algn="l">
              <a:defRPr sz="7800"/>
            </a:lvl1pPr>
          </a:lstStyle>
          <a:p>
            <a:pPr/>
            <a:r>
              <a:t>Текст заголовка</a:t>
            </a:r>
          </a:p>
        </p:txBody>
      </p:sp>
      <p:sp>
        <p:nvSpPr>
          <p:cNvPr id="54" name="Уровень текста 1…"/>
          <p:cNvSpPr txBox="1"/>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5"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 сверху">
    <p:spTree>
      <p:nvGrpSpPr>
        <p:cNvPr id="1" name=""/>
        <p:cNvGrpSpPr/>
        <p:nvPr/>
      </p:nvGrpSpPr>
      <p:grpSpPr>
        <a:xfrm>
          <a:off x="0" y="0"/>
          <a:ext cx="0" cy="0"/>
          <a:chOff x="0" y="0"/>
          <a:chExt cx="0" cy="0"/>
        </a:xfrm>
      </p:grpSpPr>
      <p:sp>
        <p:nvSpPr>
          <p:cNvPr id="62" name="Текст заголовка"/>
          <p:cNvSpPr txBox="1"/>
          <p:nvPr>
            <p:ph type="title"/>
          </p:nvPr>
        </p:nvSpPr>
        <p:spPr>
          <a:prstGeom prst="rect">
            <a:avLst/>
          </a:prstGeom>
        </p:spPr>
        <p:txBody>
          <a:bodyPr/>
          <a:lstStyle/>
          <a:p>
            <a:pPr/>
            <a:r>
              <a:t>Текст заголовка</a:t>
            </a:r>
          </a:p>
        </p:txBody>
      </p:sp>
      <p:sp>
        <p:nvSpPr>
          <p:cNvPr id="63"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Заголовок и пункты">
    <p:spTree>
      <p:nvGrpSpPr>
        <p:cNvPr id="1" name=""/>
        <p:cNvGrpSpPr/>
        <p:nvPr/>
      </p:nvGrpSpPr>
      <p:grpSpPr>
        <a:xfrm>
          <a:off x="0" y="0"/>
          <a:ext cx="0" cy="0"/>
          <a:chOff x="0" y="0"/>
          <a:chExt cx="0" cy="0"/>
        </a:xfrm>
      </p:grpSpPr>
      <p:sp>
        <p:nvSpPr>
          <p:cNvPr id="70" name="Линия"/>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1" name="Линия"/>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2" name="Текст заголовка"/>
          <p:cNvSpPr txBox="1"/>
          <p:nvPr>
            <p:ph type="title"/>
          </p:nvPr>
        </p:nvSpPr>
        <p:spPr>
          <a:prstGeom prst="rect">
            <a:avLst/>
          </a:prstGeom>
        </p:spPr>
        <p:txBody>
          <a:bodyPr/>
          <a:lstStyle/>
          <a:p>
            <a:pPr/>
            <a:r>
              <a:t>Текст заголовка</a:t>
            </a:r>
          </a:p>
        </p:txBody>
      </p:sp>
      <p:sp>
        <p:nvSpPr>
          <p:cNvPr id="73"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Заголовок, пункты и фото">
    <p:spTree>
      <p:nvGrpSpPr>
        <p:cNvPr id="1" name=""/>
        <p:cNvGrpSpPr/>
        <p:nvPr/>
      </p:nvGrpSpPr>
      <p:grpSpPr>
        <a:xfrm>
          <a:off x="0" y="0"/>
          <a:ext cx="0" cy="0"/>
          <a:chOff x="0" y="0"/>
          <a:chExt cx="0" cy="0"/>
        </a:xfrm>
      </p:grpSpPr>
      <p:sp>
        <p:nvSpPr>
          <p:cNvPr id="81" name="Линия"/>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2" name="Линия"/>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3" name="Изображение"/>
          <p:cNvSpPr/>
          <p:nvPr>
            <p:ph type="pic" idx="21"/>
          </p:nvPr>
        </p:nvSpPr>
        <p:spPr>
          <a:xfrm>
            <a:off x="12636500" y="-2413000"/>
            <a:ext cx="11024412" cy="16154400"/>
          </a:xfrm>
          <a:prstGeom prst="rect">
            <a:avLst/>
          </a:prstGeom>
          <a:ln w="9525">
            <a:round/>
          </a:ln>
        </p:spPr>
        <p:txBody>
          <a:bodyPr lIns="91439" tIns="45719" rIns="91439" bIns="45719" anchor="t">
            <a:noAutofit/>
          </a:bodyPr>
          <a:lstStyle/>
          <a:p>
            <a:pPr/>
          </a:p>
        </p:txBody>
      </p:sp>
      <p:sp>
        <p:nvSpPr>
          <p:cNvPr id="84" name="Текст заголовка"/>
          <p:cNvSpPr txBox="1"/>
          <p:nvPr>
            <p:ph type="title"/>
          </p:nvPr>
        </p:nvSpPr>
        <p:spPr>
          <a:prstGeom prst="rect">
            <a:avLst/>
          </a:prstGeom>
        </p:spPr>
        <p:txBody>
          <a:bodyPr/>
          <a:lstStyle/>
          <a:p>
            <a:pPr/>
            <a:r>
              <a:t>Текст заголовка</a:t>
            </a:r>
          </a:p>
        </p:txBody>
      </p:sp>
      <p:sp>
        <p:nvSpPr>
          <p:cNvPr id="85" name="Уровень текста 1…"/>
          <p:cNvSpPr txBox="1"/>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vl1pPr>
            <a:lvl2pPr marL="1016000" indent="-508000">
              <a:spcBef>
                <a:spcPts val="2500"/>
              </a:spcBef>
              <a:buSzPct val="65000"/>
              <a:defRPr sz="4200"/>
            </a:lvl2pPr>
            <a:lvl3pPr marL="1524000" indent="-508000">
              <a:spcBef>
                <a:spcPts val="2500"/>
              </a:spcBef>
              <a:buSzPct val="65000"/>
              <a:defRPr sz="4200"/>
            </a:lvl3pPr>
            <a:lvl4pPr marL="2032000" indent="-508000">
              <a:spcBef>
                <a:spcPts val="2500"/>
              </a:spcBef>
              <a:buSzPct val="65000"/>
              <a:defRPr sz="4200"/>
            </a:lvl4pPr>
            <a:lvl5pPr marL="2540000" indent="-508000">
              <a:spcBef>
                <a:spcPts val="2500"/>
              </a:spcBef>
              <a:buSzPct val="65000"/>
              <a:defRPr sz="42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86"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Пункты">
    <p:spTree>
      <p:nvGrpSpPr>
        <p:cNvPr id="1" name=""/>
        <p:cNvGrpSpPr/>
        <p:nvPr/>
      </p:nvGrpSpPr>
      <p:grpSpPr>
        <a:xfrm>
          <a:off x="0" y="0"/>
          <a:ext cx="0" cy="0"/>
          <a:chOff x="0" y="0"/>
          <a:chExt cx="0" cy="0"/>
        </a:xfrm>
      </p:grpSpPr>
      <p:sp>
        <p:nvSpPr>
          <p:cNvPr id="93" name="Уровень текста 1…"/>
          <p:cNvSpPr txBox="1"/>
          <p:nvPr>
            <p:ph type="body" idx="1"/>
          </p:nvPr>
        </p:nvSpPr>
        <p:spPr>
          <a:xfrm>
            <a:off x="952500" y="1778000"/>
            <a:ext cx="22479000" cy="10147300"/>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9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Фото (3 шт.)">
    <p:spTree>
      <p:nvGrpSpPr>
        <p:cNvPr id="1" name=""/>
        <p:cNvGrpSpPr/>
        <p:nvPr/>
      </p:nvGrpSpPr>
      <p:grpSpPr>
        <a:xfrm>
          <a:off x="0" y="0"/>
          <a:ext cx="0" cy="0"/>
          <a:chOff x="0" y="0"/>
          <a:chExt cx="0" cy="0"/>
        </a:xfrm>
      </p:grpSpPr>
      <p:sp>
        <p:nvSpPr>
          <p:cNvPr id="101" name="Изображение"/>
          <p:cNvSpPr/>
          <p:nvPr>
            <p:ph type="pic" sz="half" idx="21"/>
          </p:nvPr>
        </p:nvSpPr>
        <p:spPr>
          <a:xfrm>
            <a:off x="12232231" y="6024722"/>
            <a:ext cx="11497993" cy="8088517"/>
          </a:xfrm>
          <a:prstGeom prst="rect">
            <a:avLst/>
          </a:prstGeom>
          <a:ln w="9525">
            <a:round/>
          </a:ln>
        </p:spPr>
        <p:txBody>
          <a:bodyPr lIns="91439" tIns="45719" rIns="91439" bIns="45719" anchor="t">
            <a:noAutofit/>
          </a:bodyPr>
          <a:lstStyle/>
          <a:p>
            <a:pPr/>
          </a:p>
        </p:txBody>
      </p:sp>
      <p:sp>
        <p:nvSpPr>
          <p:cNvPr id="102" name="Изображение"/>
          <p:cNvSpPr/>
          <p:nvPr>
            <p:ph type="pic" sz="half" idx="22"/>
          </p:nvPr>
        </p:nvSpPr>
        <p:spPr>
          <a:xfrm>
            <a:off x="12349986" y="635000"/>
            <a:ext cx="11226801" cy="6807200"/>
          </a:xfrm>
          <a:prstGeom prst="rect">
            <a:avLst/>
          </a:prstGeom>
          <a:ln w="9525">
            <a:round/>
          </a:ln>
        </p:spPr>
        <p:txBody>
          <a:bodyPr lIns="91439" tIns="45719" rIns="91439" bIns="45719" anchor="t">
            <a:noAutofit/>
          </a:bodyPr>
          <a:lstStyle/>
          <a:p>
            <a:pPr/>
          </a:p>
        </p:txBody>
      </p:sp>
      <p:sp>
        <p:nvSpPr>
          <p:cNvPr id="103" name="Изображение"/>
          <p:cNvSpPr/>
          <p:nvPr>
            <p:ph type="pic" idx="23"/>
          </p:nvPr>
        </p:nvSpPr>
        <p:spPr>
          <a:xfrm>
            <a:off x="730989" y="-2438400"/>
            <a:ext cx="11050413" cy="16192500"/>
          </a:xfrm>
          <a:prstGeom prst="rect">
            <a:avLst/>
          </a:prstGeom>
          <a:ln w="9525">
            <a:round/>
          </a:ln>
        </p:spPr>
        <p:txBody>
          <a:bodyPr lIns="91439" tIns="45719" rIns="91439" bIns="45719" anchor="t">
            <a:noAutofit/>
          </a:bodyPr>
          <a:lstStyle/>
          <a:p>
            <a:pPr/>
          </a:p>
        </p:txBody>
      </p:sp>
      <p:sp>
        <p:nvSpPr>
          <p:cNvPr id="10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Линия"/>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Линия"/>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Текст заголовка"/>
          <p:cNvSpPr txBox="1"/>
          <p:nvPr>
            <p:ph type="title"/>
          </p:nvPr>
        </p:nvSpPr>
        <p:spPr>
          <a:xfrm>
            <a:off x="952500" y="1143000"/>
            <a:ext cx="22479000"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Текст заголовка</a:t>
            </a:r>
          </a:p>
        </p:txBody>
      </p:sp>
      <p:sp>
        <p:nvSpPr>
          <p:cNvPr id="5" name="Уровень текста 1…"/>
          <p:cNvSpPr txBox="1"/>
          <p:nvPr>
            <p:ph type="body" idx="1"/>
          </p:nvPr>
        </p:nvSpPr>
        <p:spPr>
          <a:xfrm>
            <a:off x="952500" y="3695700"/>
            <a:ext cx="22479000" cy="857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 name="Номер слайда"/>
          <p:cNvSpPr txBox="1"/>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Georgia"/>
        </a:defRPr>
      </a:lvl1pPr>
      <a:lvl2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Georgia"/>
        </a:defRPr>
      </a:lvl2pPr>
      <a:lvl3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Georgia"/>
        </a:defRPr>
      </a:lvl3pPr>
      <a:lvl4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Georgia"/>
        </a:defRPr>
      </a:lvl4pPr>
      <a:lvl5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Georgia"/>
        </a:defRPr>
      </a:lvl5pPr>
      <a:lvl6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Georgia"/>
        </a:defRPr>
      </a:lvl6pPr>
      <a:lvl7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Georgia"/>
        </a:defRPr>
      </a:lvl7pPr>
      <a:lvl8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Georgia"/>
        </a:defRPr>
      </a:lvl8pPr>
      <a:lvl9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Georgia"/>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hyperlink" Target="https://en.wikipedia.org/wiki/Formula_One"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Новый подход к подбору игроков в командных дисциплинах"/>
          <p:cNvSpPr txBox="1"/>
          <p:nvPr>
            <p:ph type="body" idx="21"/>
          </p:nvPr>
        </p:nvSpPr>
        <p:spPr>
          <a:prstGeom prst="rect">
            <a:avLst/>
          </a:prstGeom>
        </p:spPr>
        <p:txBody>
          <a:bodyPr/>
          <a:lstStyle/>
          <a:p>
            <a:pPr/>
            <a:r>
              <a:t>Новый подход к подбору игроков в командных дисциплинах</a:t>
            </a:r>
          </a:p>
        </p:txBody>
      </p:sp>
      <p:sp>
        <p:nvSpPr>
          <p:cNvPr id="138" name="Moba Eco Team Builder"/>
          <p:cNvSpPr txBox="1"/>
          <p:nvPr>
            <p:ph type="ctrTitle"/>
          </p:nvPr>
        </p:nvSpPr>
        <p:spPr>
          <a:prstGeom prst="rect">
            <a:avLst/>
          </a:prstGeom>
        </p:spPr>
        <p:txBody>
          <a:bodyPr/>
          <a:lstStyle/>
          <a:p>
            <a:pPr/>
            <a:r>
              <a:t>Moba Eco Team Builder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Возможные пути капитализации модели:…"/>
          <p:cNvSpPr txBox="1"/>
          <p:nvPr/>
        </p:nvSpPr>
        <p:spPr>
          <a:xfrm>
            <a:off x="38397" y="4140199"/>
            <a:ext cx="24307205" cy="543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Возможные пути капитализации модели:</a:t>
            </a:r>
          </a:p>
          <a:p>
            <a:pPr/>
          </a:p>
          <a:p>
            <a:pPr/>
            <a:r>
              <a:t>-Создание букмекерской конторы, использующей  последние исследования экономического распределения вкупе с базовыми параметрами, используемыми в букмекерских конторах сейчас. Конкуренты - любая букмекерская контора.</a:t>
            </a:r>
          </a:p>
          <a:p>
            <a:pPr/>
          </a:p>
          <a:p>
            <a:pPr/>
            <a:r>
              <a:t>-Создание киберспортивного скаутского агентства, подбирающего профессиональным организациям игроков. Конкуренты - скаутские отделы отдельных киберспортивных команд (на данный момент - всего несколько по всему миру).</a:t>
            </a:r>
          </a:p>
          <a:p>
            <a:pPr/>
          </a:p>
          <a:p>
            <a:pPr/>
            <a:r>
              <a:t>-Создание интернет-портала, свободно предоставляющего данные игрокам. (Конкуренты - аналогичные порталы, предоставляющие доступ к простой статистике).</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MOBA (Multiplayer online battle arena) - жанр игр, в которой две команды игроков соревнуются  друг с другом."/>
          <p:cNvSpPr txBox="1"/>
          <p:nvPr>
            <p:ph type="title"/>
          </p:nvPr>
        </p:nvSpPr>
        <p:spPr>
          <a:prstGeom prst="rect">
            <a:avLst/>
          </a:prstGeom>
        </p:spPr>
        <p:txBody>
          <a:bodyPr/>
          <a:lstStyle>
            <a:lvl1pPr defTabSz="503555">
              <a:spcBef>
                <a:spcPts val="1400"/>
              </a:spcBef>
              <a:defRPr sz="5978"/>
            </a:lvl1pPr>
          </a:lstStyle>
          <a:p>
            <a:pPr/>
            <a:r>
              <a:t>MOBA (Multiplayer online battle arena) - жанр игр, в которой две команды игроков соревнуются  друг с другом. </a:t>
            </a:r>
          </a:p>
        </p:txBody>
      </p:sp>
      <p:sp>
        <p:nvSpPr>
          <p:cNvPr id="141" name="Самые яркие представители - Dota 2 и League of Legends"/>
          <p:cNvSpPr txBox="1"/>
          <p:nvPr>
            <p:ph type="body" sz="quarter" idx="1"/>
          </p:nvPr>
        </p:nvSpPr>
        <p:spPr>
          <a:prstGeom prst="rect">
            <a:avLst/>
          </a:prstGeom>
        </p:spPr>
        <p:txBody>
          <a:bodyPr/>
          <a:lstStyle/>
          <a:p>
            <a:pPr/>
            <a:r>
              <a:t>Самые яркие представители - Dota 2 и League of Legends</a:t>
            </a:r>
          </a:p>
        </p:txBody>
      </p:sp>
      <p:pic>
        <p:nvPicPr>
          <p:cNvPr id="142" name="dota.jpeg" descr="dota.jpeg"/>
          <p:cNvPicPr>
            <a:picLocks noChangeAspect="1"/>
          </p:cNvPicPr>
          <p:nvPr/>
        </p:nvPicPr>
        <p:blipFill>
          <a:blip r:embed="rId2">
            <a:extLst/>
          </a:blip>
          <a:stretch>
            <a:fillRect/>
          </a:stretch>
        </p:blipFill>
        <p:spPr>
          <a:xfrm>
            <a:off x="2835870" y="3256317"/>
            <a:ext cx="8128001" cy="4572001"/>
          </a:xfrm>
          <a:prstGeom prst="rect">
            <a:avLst/>
          </a:prstGeom>
          <a:ln w="12700">
            <a:miter lim="400000"/>
          </a:ln>
        </p:spPr>
      </p:pic>
      <p:pic>
        <p:nvPicPr>
          <p:cNvPr id="143" name="lol.jpeg" descr="lol.jpeg"/>
          <p:cNvPicPr>
            <a:picLocks noChangeAspect="1"/>
          </p:cNvPicPr>
          <p:nvPr/>
        </p:nvPicPr>
        <p:blipFill>
          <a:blip r:embed="rId3">
            <a:extLst/>
          </a:blip>
          <a:stretch>
            <a:fillRect/>
          </a:stretch>
        </p:blipFill>
        <p:spPr>
          <a:xfrm>
            <a:off x="13973968" y="3256317"/>
            <a:ext cx="8128000" cy="4572001"/>
          </a:xfrm>
          <a:prstGeom prst="rect">
            <a:avLst/>
          </a:prstGeom>
          <a:ln w="12700">
            <a:miter lim="400000"/>
          </a:ln>
        </p:spPr>
      </p:pic>
      <p:sp>
        <p:nvSpPr>
          <p:cNvPr id="144" name="Dota 2"/>
          <p:cNvSpPr txBox="1"/>
          <p:nvPr/>
        </p:nvSpPr>
        <p:spPr>
          <a:xfrm>
            <a:off x="6254253" y="1657350"/>
            <a:ext cx="1291234"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Dota 2</a:t>
            </a:r>
          </a:p>
        </p:txBody>
      </p:sp>
      <p:sp>
        <p:nvSpPr>
          <p:cNvPr id="145" name="League of Legends"/>
          <p:cNvSpPr txBox="1"/>
          <p:nvPr/>
        </p:nvSpPr>
        <p:spPr>
          <a:xfrm>
            <a:off x="16284376" y="1657350"/>
            <a:ext cx="3507185"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League of Legends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 name="Снимок экрана 2021-10-25 в 15.54.17.png" descr="Снимок экрана 2021-10-25 в 15.54.17.png"/>
          <p:cNvPicPr>
            <a:picLocks noChangeAspect="1"/>
          </p:cNvPicPr>
          <p:nvPr/>
        </p:nvPicPr>
        <p:blipFill>
          <a:blip r:embed="rId2">
            <a:extLst/>
          </a:blip>
          <a:stretch>
            <a:fillRect/>
          </a:stretch>
        </p:blipFill>
        <p:spPr>
          <a:xfrm>
            <a:off x="14366837" y="1737185"/>
            <a:ext cx="8437961" cy="5335424"/>
          </a:xfrm>
          <a:prstGeom prst="rect">
            <a:avLst/>
          </a:prstGeom>
          <a:ln w="12700">
            <a:miter lim="400000"/>
          </a:ln>
        </p:spPr>
      </p:pic>
      <p:sp>
        <p:nvSpPr>
          <p:cNvPr id="148" name="Распределение источников дохода в…"/>
          <p:cNvSpPr txBox="1"/>
          <p:nvPr/>
        </p:nvSpPr>
        <p:spPr>
          <a:xfrm>
            <a:off x="14792486" y="7583989"/>
            <a:ext cx="7586663"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Распределение источников дохода в </a:t>
            </a:r>
          </a:p>
          <a:p>
            <a:pPr/>
            <a:r>
              <a:t>киберспортивной индустрии (2021 год)</a:t>
            </a:r>
          </a:p>
        </p:txBody>
      </p:sp>
      <p:pic>
        <p:nvPicPr>
          <p:cNvPr id="149" name="Снимок экрана 2021-10-25 в 15.52.40.png" descr="Снимок экрана 2021-10-25 в 15.52.40.png"/>
          <p:cNvPicPr>
            <a:picLocks noChangeAspect="1"/>
          </p:cNvPicPr>
          <p:nvPr/>
        </p:nvPicPr>
        <p:blipFill>
          <a:blip r:embed="rId3">
            <a:extLst/>
          </a:blip>
          <a:stretch>
            <a:fillRect/>
          </a:stretch>
        </p:blipFill>
        <p:spPr>
          <a:xfrm>
            <a:off x="1844982" y="1737185"/>
            <a:ext cx="8437960" cy="5259277"/>
          </a:xfrm>
          <a:prstGeom prst="rect">
            <a:avLst/>
          </a:prstGeom>
          <a:ln w="12700">
            <a:miter lim="400000"/>
          </a:ln>
        </p:spPr>
      </p:pic>
      <p:sp>
        <p:nvSpPr>
          <p:cNvPr id="150" name="Капитализация moba-дисциплин (2017 год)"/>
          <p:cNvSpPr txBox="1"/>
          <p:nvPr/>
        </p:nvSpPr>
        <p:spPr>
          <a:xfrm>
            <a:off x="1844982" y="7850689"/>
            <a:ext cx="8437960"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Капитализация moba-дисциплин (2017 год)</a:t>
            </a:r>
          </a:p>
        </p:txBody>
      </p:sp>
      <p:sp>
        <p:nvSpPr>
          <p:cNvPr id="151" name="Капитализация отдельных moba-дисциплин уже может соперничать с капитализацией отдельных спортивных лиг. Для сравнения, капитализация League of Legends (2,100,000,000) превысила капитализацию  FIA Formula One World Championship (2,022,000)."/>
          <p:cNvSpPr txBox="1"/>
          <p:nvPr/>
        </p:nvSpPr>
        <p:spPr>
          <a:xfrm>
            <a:off x="105866" y="9687703"/>
            <a:ext cx="24172268"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Капитализация отдельных moba-дисциплин уже может соперничать с капитализацией отдельных спортивных лиг. Для сравнения, капитализация League of Legends (2,100,000,000) превысила капитализацию  </a:t>
            </a:r>
            <a:r>
              <a:rPr>
                <a:hlinkClick r:id="rId4" invalidUrl="" action="" tgtFrame="" tooltip="" history="1" highlightClick="0" endSnd="0"/>
              </a:rPr>
              <a:t>FIA Formula One World Championship</a:t>
            </a:r>
            <a:r>
              <a:t> (2,022,000).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Большая часть прибыли в киберспортивных дисциплинах приходится на спонсорские контракты. Ярчайшие представители компаний, покупающих себе место на рекламных щитах киберарен или на джерси киберспортсменов - Red Bull, Coca-Cola, BMW, Intel, Mountain Dew."/>
          <p:cNvSpPr txBox="1"/>
          <p:nvPr/>
        </p:nvSpPr>
        <p:spPr>
          <a:xfrm>
            <a:off x="190301" y="10127726"/>
            <a:ext cx="24003398"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Большая часть прибыли в киберспортивных дисциплинах приходится на спонсорские контракты. Ярчайшие представители компаний, покупающих себе место на рекламных щитах киберарен или на джерси киберспортсменов - Red Bull, Coca-Cola, BMW, Intel, Mountain Dew.</a:t>
            </a:r>
          </a:p>
        </p:txBody>
      </p:sp>
      <p:pic>
        <p:nvPicPr>
          <p:cNvPr id="154" name="coca_cola_lol_bottles.jpeg" descr="coca_cola_lol_bottles.jpeg"/>
          <p:cNvPicPr>
            <a:picLocks noChangeAspect="1"/>
          </p:cNvPicPr>
          <p:nvPr/>
        </p:nvPicPr>
        <p:blipFill>
          <a:blip r:embed="rId2">
            <a:extLst/>
          </a:blip>
          <a:stretch>
            <a:fillRect/>
          </a:stretch>
        </p:blipFill>
        <p:spPr>
          <a:xfrm>
            <a:off x="13861211" y="1315633"/>
            <a:ext cx="9740481" cy="7935134"/>
          </a:xfrm>
          <a:prstGeom prst="rect">
            <a:avLst/>
          </a:prstGeom>
          <a:ln w="12700">
            <a:miter lim="400000"/>
          </a:ln>
        </p:spPr>
      </p:pic>
      <p:pic>
        <p:nvPicPr>
          <p:cNvPr id="155" name="red_bull_og.jpeg" descr="red_bull_og.jpeg"/>
          <p:cNvPicPr>
            <a:picLocks noChangeAspect="1"/>
          </p:cNvPicPr>
          <p:nvPr/>
        </p:nvPicPr>
        <p:blipFill>
          <a:blip r:embed="rId3">
            <a:extLst/>
          </a:blip>
          <a:stretch>
            <a:fillRect/>
          </a:stretch>
        </p:blipFill>
        <p:spPr>
          <a:xfrm>
            <a:off x="1186394" y="2778777"/>
            <a:ext cx="10620525" cy="597404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Колоссальную разницу между классическими и компьютерными видами спорта составляют телевизионные контракты.  Киберспортивные дисциплины ещё не закрепились на телевидении, а выплаты от стриминговых сервисов за право на показ киберспортивных турниров (класс"/>
          <p:cNvSpPr txBox="1"/>
          <p:nvPr/>
        </p:nvSpPr>
        <p:spPr>
          <a:xfrm>
            <a:off x="75802" y="9861026"/>
            <a:ext cx="24232395"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Колоссальную разницу между классическими и компьютерными видами спорта составляют телевизионные контракты.  Киберспортивные дисциплины ещё не закрепились на телевидении, а выплаты от стриминговых сервисов за право на показ киберспортивных турниров (классический способ просмотра киберспортивного матча - twitch, YouTube)  не превышает 1% от общих доходов в киберспортивной индустрии.</a:t>
            </a:r>
          </a:p>
        </p:txBody>
      </p:sp>
      <p:pic>
        <p:nvPicPr>
          <p:cNvPr id="158" name="Снимок экрана 2021-10-25 в 15.54.17.png" descr="Снимок экрана 2021-10-25 в 15.54.17.png"/>
          <p:cNvPicPr>
            <a:picLocks noChangeAspect="1"/>
          </p:cNvPicPr>
          <p:nvPr/>
        </p:nvPicPr>
        <p:blipFill>
          <a:blip r:embed="rId2">
            <a:extLst/>
          </a:blip>
          <a:stretch>
            <a:fillRect/>
          </a:stretch>
        </p:blipFill>
        <p:spPr>
          <a:xfrm>
            <a:off x="1707483" y="1775597"/>
            <a:ext cx="11094531" cy="7015206"/>
          </a:xfrm>
          <a:prstGeom prst="rect">
            <a:avLst/>
          </a:prstGeom>
          <a:ln w="12700">
            <a:miter lim="400000"/>
          </a:ln>
        </p:spPr>
      </p:pic>
      <p:sp>
        <p:nvSpPr>
          <p:cNvPr id="159" name="Распределение источников дохода в…"/>
          <p:cNvSpPr txBox="1"/>
          <p:nvPr/>
        </p:nvSpPr>
        <p:spPr>
          <a:xfrm>
            <a:off x="13585279" y="4698999"/>
            <a:ext cx="7586664"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Распределение источников дохода в </a:t>
            </a:r>
          </a:p>
          <a:p>
            <a:pPr/>
            <a:r>
              <a:t>киберспортивной индустрии (2021 год)</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Несмотря на сопоставимые цифры капитализации, скаутинг в том виде, в каком он существует в большом спорте, до сих пор не пришёл в киберспортивные дисциплины. Можно выделить три главных способа попадания молодых киберспортсменов на профессиональную сцену:"/>
          <p:cNvSpPr txBox="1"/>
          <p:nvPr/>
        </p:nvSpPr>
        <p:spPr>
          <a:xfrm>
            <a:off x="1272070" y="1351009"/>
            <a:ext cx="22198349"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Несмотря на сопоставимые цифры капитализации, скаутинг в том виде, в каком он существует в большом спорте, до сих пор не пришёл в киберспортивные дисциплины. Можно выделить три главных способа попадания молодых киберспортсменов на профессиональную сцену:</a:t>
            </a:r>
          </a:p>
        </p:txBody>
      </p:sp>
      <p:sp>
        <p:nvSpPr>
          <p:cNvPr id="162" name="-Достижение лидирующих позиций в рейтинг-листе (аналогичном рейтингу ФИДЕ в шахматах)"/>
          <p:cNvSpPr txBox="1"/>
          <p:nvPr/>
        </p:nvSpPr>
        <p:spPr>
          <a:xfrm>
            <a:off x="917200" y="5054599"/>
            <a:ext cx="14687210"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900"/>
            </a:lvl1pPr>
          </a:lstStyle>
          <a:p>
            <a:pPr/>
            <a:r>
              <a:t>-Достижение лидирующих позиций в рейтинг-листе (аналогичном рейтингу ФИДЕ в шахматах)</a:t>
            </a:r>
          </a:p>
        </p:txBody>
      </p:sp>
      <p:sp>
        <p:nvSpPr>
          <p:cNvPr id="163" name="-Личный скаутинг профессионального игрока во время тренировочных игр"/>
          <p:cNvSpPr txBox="1"/>
          <p:nvPr/>
        </p:nvSpPr>
        <p:spPr>
          <a:xfrm>
            <a:off x="917200" y="7858124"/>
            <a:ext cx="14687210"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900"/>
            </a:lvl1pPr>
          </a:lstStyle>
          <a:p>
            <a:pPr/>
            <a:r>
              <a:t>-Личный скаутинг профессионального игрока во время тренировочных игр</a:t>
            </a:r>
          </a:p>
        </p:txBody>
      </p:sp>
      <p:sp>
        <p:nvSpPr>
          <p:cNvPr id="164" name="-Проявление себя в составе непрофессиональной команды"/>
          <p:cNvSpPr txBox="1"/>
          <p:nvPr/>
        </p:nvSpPr>
        <p:spPr>
          <a:xfrm>
            <a:off x="917200" y="6788149"/>
            <a:ext cx="14687210"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900"/>
            </a:lvl1pPr>
          </a:lstStyle>
          <a:p>
            <a:pPr/>
            <a:r>
              <a:t>-Проявление себя в составе непрофессиональной команды</a:t>
            </a:r>
          </a:p>
        </p:txBody>
      </p:sp>
      <p:sp>
        <p:nvSpPr>
          <p:cNvPr id="165" name="«Кумовство&quot; остаётся доминирующим способом поиска игрока в профессиональную киберспортивную команду, хотя в самых больших киберспортивных организациях уже начинают появляться люди, ответственные за скаутинг игроков."/>
          <p:cNvSpPr txBox="1"/>
          <p:nvPr/>
        </p:nvSpPr>
        <p:spPr>
          <a:xfrm>
            <a:off x="1092826" y="11285490"/>
            <a:ext cx="22198348"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«Кумовство" остаётся доминирующим способом поиска игрока в профессиональную киберспортивную команду, хотя в самых больших киберспортивных организациях уже начинают появляться люди, ответственные за скаутинг игроков.</a:t>
            </a:r>
          </a:p>
        </p:txBody>
      </p:sp>
      <p:pic>
        <p:nvPicPr>
          <p:cNvPr id="166" name="Снимок экрана 2021-10-25 в 17.40.57.png" descr="Снимок экрана 2021-10-25 в 17.40.57.png"/>
          <p:cNvPicPr>
            <a:picLocks noChangeAspect="1"/>
          </p:cNvPicPr>
          <p:nvPr/>
        </p:nvPicPr>
        <p:blipFill>
          <a:blip r:embed="rId2">
            <a:extLst/>
          </a:blip>
          <a:stretch>
            <a:fillRect/>
          </a:stretch>
        </p:blipFill>
        <p:spPr>
          <a:xfrm>
            <a:off x="17252776" y="4203700"/>
            <a:ext cx="6400801" cy="5308601"/>
          </a:xfrm>
          <a:prstGeom prst="rect">
            <a:avLst/>
          </a:prstGeom>
          <a:ln w="12700">
            <a:miter lim="400000"/>
          </a:ln>
        </p:spPr>
      </p:pic>
      <p:sp>
        <p:nvSpPr>
          <p:cNvPr id="167" name="Рейтинг киберспортсменов в…"/>
          <p:cNvSpPr txBox="1"/>
          <p:nvPr/>
        </p:nvSpPr>
        <p:spPr>
          <a:xfrm>
            <a:off x="17642111" y="9684520"/>
            <a:ext cx="5622132"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Рейтинг киберспортсменов в</a:t>
            </a:r>
          </a:p>
          <a:p>
            <a:pPr/>
            <a:r>
              <a:t>дисциплине Dota 2</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Снимок экрана 2021-10-25 в 17.12.26.png" descr="Снимок экрана 2021-10-25 в 17.12.26.png"/>
          <p:cNvPicPr>
            <a:picLocks noChangeAspect="1"/>
          </p:cNvPicPr>
          <p:nvPr/>
        </p:nvPicPr>
        <p:blipFill>
          <a:blip r:embed="rId2">
            <a:extLst/>
          </a:blip>
          <a:stretch>
            <a:fillRect/>
          </a:stretch>
        </p:blipFill>
        <p:spPr>
          <a:xfrm>
            <a:off x="1542538" y="1492040"/>
            <a:ext cx="12332724" cy="5365425"/>
          </a:xfrm>
          <a:prstGeom prst="rect">
            <a:avLst/>
          </a:prstGeom>
          <a:ln w="12700">
            <a:miter lim="400000"/>
          </a:ln>
        </p:spPr>
      </p:pic>
      <p:pic>
        <p:nvPicPr>
          <p:cNvPr id="170" name="Снимок экрана 2021-10-25 в 17.14.08.png" descr="Снимок экрана 2021-10-25 в 17.14.08.png"/>
          <p:cNvPicPr>
            <a:picLocks noChangeAspect="1"/>
          </p:cNvPicPr>
          <p:nvPr/>
        </p:nvPicPr>
        <p:blipFill>
          <a:blip r:embed="rId3">
            <a:extLst/>
          </a:blip>
          <a:stretch>
            <a:fillRect/>
          </a:stretch>
        </p:blipFill>
        <p:spPr>
          <a:xfrm>
            <a:off x="1601442" y="8725177"/>
            <a:ext cx="12214916" cy="3349741"/>
          </a:xfrm>
          <a:prstGeom prst="rect">
            <a:avLst/>
          </a:prstGeom>
          <a:ln w="12700">
            <a:miter lim="400000"/>
          </a:ln>
        </p:spPr>
      </p:pic>
      <p:sp>
        <p:nvSpPr>
          <p:cNvPr id="171" name="На данный момент скауты в киберспортивных дисциплинах могут использовать базовую статистику, с помощью которой можно оценить навыки игрока на отдельном герое. Однако, простая статистика не может помочь определить стиль игры киберспортсмена, и, как следст"/>
          <p:cNvSpPr txBox="1"/>
          <p:nvPr/>
        </p:nvSpPr>
        <p:spPr>
          <a:xfrm>
            <a:off x="15710449" y="2095500"/>
            <a:ext cx="7006212" cy="952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vl1pPr>
          </a:lstStyle>
          <a:p>
            <a:pPr/>
            <a:r>
              <a:t>На данный момент скауты в киберспортивных дисциплинах могут использовать базовую статистику, с помощью которой можно оценить навыки игрока на отдельном герое. Однако, простая статистика не может помочь определить стиль игры киберспортсмена, и, как следствие, не может помочь подобрать игрока под стиль той или иной команды.</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В каждой MOBA-игре существует сложная внутриигровая экономика. Каждый игрок обладает определенным количеством внутриигровой валюты, которую можно заработать во время матча.…"/>
          <p:cNvSpPr txBox="1"/>
          <p:nvPr/>
        </p:nvSpPr>
        <p:spPr>
          <a:xfrm>
            <a:off x="305097" y="589517"/>
            <a:ext cx="23773805" cy="490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В каждой MOBA-игре существует сложная внутриигровая экономика. Каждый игрок обладает определенным количеством внутриигровой валюты, которую можно заработать во время матча. </a:t>
            </a:r>
          </a:p>
          <a:p>
            <a:pPr/>
          </a:p>
          <a:p>
            <a:pPr/>
            <a:r>
              <a:t>Проанализировав больше 2,500,000 профессиональных игр в период с 2015 по 2021 год, были выявлены паттерны экономического распределения для игроков разных позиций, были найдены оптимальные паттерны распределения экономики команды применимо к игроку каждой позиции.</a:t>
            </a:r>
          </a:p>
          <a:p>
            <a:pPr/>
          </a:p>
          <a:p>
            <a:pPr/>
            <a:r>
              <a:t>В соответствии с математической моделью экономического распределения игроков внутри команды, были составлены выигрышные комбинации экономического распределения.</a:t>
            </a:r>
          </a:p>
        </p:txBody>
      </p:sp>
      <p:pic>
        <p:nvPicPr>
          <p:cNvPr id="174" name="Снимок экрана 2021-10-25 в 17.46.12.png" descr="Снимок экрана 2021-10-25 в 17.46.12.png"/>
          <p:cNvPicPr>
            <a:picLocks noChangeAspect="1"/>
          </p:cNvPicPr>
          <p:nvPr/>
        </p:nvPicPr>
        <p:blipFill>
          <a:blip r:embed="rId2">
            <a:extLst/>
          </a:blip>
          <a:stretch>
            <a:fillRect/>
          </a:stretch>
        </p:blipFill>
        <p:spPr>
          <a:xfrm>
            <a:off x="2019126" y="6360847"/>
            <a:ext cx="7539164" cy="5323953"/>
          </a:xfrm>
          <a:prstGeom prst="rect">
            <a:avLst/>
          </a:prstGeom>
          <a:ln w="12700">
            <a:miter lim="400000"/>
          </a:ln>
        </p:spPr>
      </p:pic>
      <p:pic>
        <p:nvPicPr>
          <p:cNvPr id="175" name="Снимок экрана 2021-10-25 в 17.46.23.png" descr="Снимок экрана 2021-10-25 в 17.46.23.png"/>
          <p:cNvPicPr>
            <a:picLocks noChangeAspect="1"/>
          </p:cNvPicPr>
          <p:nvPr/>
        </p:nvPicPr>
        <p:blipFill>
          <a:blip r:embed="rId3">
            <a:extLst/>
          </a:blip>
          <a:stretch>
            <a:fillRect/>
          </a:stretch>
        </p:blipFill>
        <p:spPr>
          <a:xfrm>
            <a:off x="15359326" y="6343932"/>
            <a:ext cx="7539164" cy="535778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Данная модель позволяет оценить большой пул факторов, недоступных к анализу ранее:"/>
          <p:cNvSpPr txBox="1"/>
          <p:nvPr/>
        </p:nvSpPr>
        <p:spPr>
          <a:xfrm>
            <a:off x="3638549" y="2723117"/>
            <a:ext cx="171069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Данная модель позволяет оценить большой пул факторов, недоступных к анализу ранее:</a:t>
            </a:r>
          </a:p>
        </p:txBody>
      </p:sp>
      <p:sp>
        <p:nvSpPr>
          <p:cNvPr id="178" name="-Какие игроки слишком сильно «тянут игру на себя», вредя команде…"/>
          <p:cNvSpPr txBox="1"/>
          <p:nvPr/>
        </p:nvSpPr>
        <p:spPr>
          <a:xfrm>
            <a:off x="4231679" y="5473699"/>
            <a:ext cx="15920642" cy="276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-Какие игроки слишком сильно «тянут игру на себя», вредя команде</a:t>
            </a:r>
          </a:p>
          <a:p>
            <a:pPr/>
            <a:r>
              <a:t>-Какие игроки вносят недостаточный вклад в игру команды</a:t>
            </a:r>
          </a:p>
          <a:p>
            <a:pPr/>
            <a:r>
              <a:t>-Какой стиль игры больше подходит той или иной команде</a:t>
            </a:r>
          </a:p>
          <a:p>
            <a:pPr/>
            <a:r>
              <a:t>-Какой стиль игры больше подходит тому или иному игроку</a:t>
            </a:r>
          </a:p>
          <a:p>
            <a:pPr/>
            <a:r>
              <a:t>-Как соотносятся друг против друга разные стили игры (камень, ножницы, бумага)</a:t>
            </a:r>
          </a:p>
        </p:txBody>
      </p:sp>
      <p:sp>
        <p:nvSpPr>
          <p:cNvPr id="179" name="Все эти факторы являются системообразующими при подготовке команд к…"/>
          <p:cNvSpPr txBox="1"/>
          <p:nvPr/>
        </p:nvSpPr>
        <p:spPr>
          <a:xfrm>
            <a:off x="4888309" y="10091182"/>
            <a:ext cx="14607382"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Все эти факторы являются системообразующими при подготовке команд к </a:t>
            </a:r>
          </a:p>
          <a:p>
            <a:pPr/>
            <a:r>
              <a:t>соревнованиям и при поиске командами игроков в свои составы.</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Georgia"/>
        <a:ea typeface="Georgia"/>
        <a:cs typeface="Georgia"/>
      </a:majorFont>
      <a:minorFont>
        <a:latin typeface="Georgia"/>
        <a:ea typeface="Georgia"/>
        <a:cs typeface="Georgi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Georgia"/>
        <a:ea typeface="Georgia"/>
        <a:cs typeface="Georgia"/>
      </a:majorFont>
      <a:minorFont>
        <a:latin typeface="Georgia"/>
        <a:ea typeface="Georgia"/>
        <a:cs typeface="Georgia"/>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